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9"/>
  </p:notesMasterIdLst>
  <p:sldIdLst>
    <p:sldId id="282" r:id="rId2"/>
    <p:sldId id="260" r:id="rId3"/>
    <p:sldId id="261" r:id="rId4"/>
    <p:sldId id="262" r:id="rId5"/>
    <p:sldId id="291" r:id="rId6"/>
    <p:sldId id="293" r:id="rId7"/>
    <p:sldId id="274" r:id="rId8"/>
    <p:sldId id="281" r:id="rId9"/>
    <p:sldId id="294" r:id="rId10"/>
    <p:sldId id="275" r:id="rId11"/>
    <p:sldId id="287" r:id="rId12"/>
    <p:sldId id="300" r:id="rId13"/>
    <p:sldId id="301" r:id="rId14"/>
    <p:sldId id="303" r:id="rId15"/>
    <p:sldId id="305" r:id="rId16"/>
    <p:sldId id="307" r:id="rId17"/>
    <p:sldId id="309" r:id="rId18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9F7"/>
    <a:srgbClr val="005392"/>
    <a:srgbClr val="85DFFF"/>
    <a:srgbClr val="00FF00"/>
    <a:srgbClr val="FFFF75"/>
    <a:srgbClr val="ECECEC"/>
    <a:srgbClr val="CDF2FF"/>
    <a:srgbClr val="37A9FF"/>
    <a:srgbClr val="23538D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70" autoAdjust="0"/>
    <p:restoredTop sz="89964" autoAdjust="0"/>
  </p:normalViewPr>
  <p:slideViewPr>
    <p:cSldViewPr>
      <p:cViewPr>
        <p:scale>
          <a:sx n="100" d="100"/>
          <a:sy n="100" d="100"/>
        </p:scale>
        <p:origin x="-594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4.3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5840896"/>
        <c:axId val="97190272"/>
        <c:axId val="0"/>
      </c:bar3DChart>
      <c:catAx>
        <c:axId val="9584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7190272"/>
        <c:crosses val="autoZero"/>
        <c:auto val="1"/>
        <c:lblAlgn val="ctr"/>
        <c:lblOffset val="100"/>
        <c:noMultiLvlLbl val="0"/>
      </c:catAx>
      <c:valAx>
        <c:axId val="9719027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95840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</c:v>
                </c:pt>
                <c:pt idx="1">
                  <c:v>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7312768"/>
        <c:axId val="97314304"/>
        <c:axId val="0"/>
      </c:bar3DChart>
      <c:catAx>
        <c:axId val="9731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7314304"/>
        <c:crosses val="autoZero"/>
        <c:auto val="1"/>
        <c:lblAlgn val="ctr"/>
        <c:lblOffset val="100"/>
        <c:noMultiLvlLbl val="0"/>
      </c:catAx>
      <c:valAx>
        <c:axId val="9731430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97312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0873063033771053E-2"/>
          <c:y val="3.6612093605761058E-3"/>
          <c:w val="0.96472614153982894"/>
          <c:h val="0.89711003699803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на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5844987661921389E-2"/>
                  <c:y val="-1.3163219959687021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220 196,0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361338036854368E-3"/>
                  <c:y val="-1.6033572027350503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232 775,2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980345710823474E-2"/>
                  <c:y val="0.1241324917721985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-12579,2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  <c:pt idx="3">
                  <c:v>Муниц.долг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220196</c:v>
                </c:pt>
                <c:pt idx="1">
                  <c:v>232775.2</c:v>
                </c:pt>
                <c:pt idx="2">
                  <c:v>-12579.2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Фактическое исполнение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6641825729862958E-2"/>
                  <c:y val="-6.2727518010264412E-4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215 827,4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3651475014498896E-2"/>
                  <c:y val="1.1926885468714287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216 220,5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139441183395611E-2"/>
                  <c:y val="-6.1759010903550404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-393,1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  <c:pt idx="3">
                  <c:v>Муниц.долг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215827.4</c:v>
                </c:pt>
                <c:pt idx="1">
                  <c:v>216220.5</c:v>
                </c:pt>
                <c:pt idx="2">
                  <c:v>-393.1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9"/>
        <c:overlap val="-10"/>
        <c:axId val="98943744"/>
        <c:axId val="98945280"/>
      </c:barChart>
      <c:catAx>
        <c:axId val="98943744"/>
        <c:scaling>
          <c:orientation val="minMax"/>
        </c:scaling>
        <c:delete val="1"/>
        <c:axPos val="b"/>
        <c:majorTickMark val="out"/>
        <c:minorTickMark val="none"/>
        <c:tickLblPos val="none"/>
        <c:crossAx val="98945280"/>
        <c:crosses val="autoZero"/>
        <c:auto val="1"/>
        <c:lblAlgn val="ctr"/>
        <c:lblOffset val="350"/>
        <c:noMultiLvlLbl val="0"/>
      </c:catAx>
      <c:valAx>
        <c:axId val="98945280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98943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3.5524914846204979E-2"/>
                  <c:y val="-2.476432938196033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41612,5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8613041368490977E-2"/>
                  <c:y val="-2.22878964437645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44669,2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41612.5</c:v>
                </c:pt>
                <c:pt idx="1">
                  <c:v>44669.2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4673.5</c:v>
                </c:pt>
                <c:pt idx="1">
                  <c:v>2694.3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8045985404898641E-2"/>
                  <c:y val="-2.476432938196033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163369,3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8613041368490977E-2"/>
                  <c:y val="-4.457579288752873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168463,9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163369.29999999999</c:v>
                </c:pt>
                <c:pt idx="1">
                  <c:v>168463.9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572480"/>
        <c:axId val="7578368"/>
        <c:axId val="0"/>
      </c:bar3DChart>
      <c:catAx>
        <c:axId val="7572480"/>
        <c:scaling>
          <c:orientation val="minMax"/>
        </c:scaling>
        <c:delete val="1"/>
        <c:axPos val="b"/>
        <c:majorTickMark val="out"/>
        <c:minorTickMark val="none"/>
        <c:tickLblPos val="none"/>
        <c:crossAx val="7578368"/>
        <c:crosses val="autoZero"/>
        <c:auto val="1"/>
        <c:lblAlgn val="ctr"/>
        <c:lblOffset val="100"/>
        <c:noMultiLvlLbl val="0"/>
      </c:catAx>
      <c:valAx>
        <c:axId val="7578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5724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3.3586774851634311E-2"/>
                  <c:y val="-0.154425362993855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205282,6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0860539305156582E-2"/>
                  <c:y val="-0.103689120012306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216220,5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205282.6</c:v>
                </c:pt>
                <c:pt idx="1">
                  <c:v>216220.5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375552"/>
        <c:axId val="34377088"/>
        <c:axId val="0"/>
      </c:bar3DChart>
      <c:catAx>
        <c:axId val="34375552"/>
        <c:scaling>
          <c:orientation val="minMax"/>
        </c:scaling>
        <c:delete val="1"/>
        <c:axPos val="b"/>
        <c:majorTickMark val="out"/>
        <c:minorTickMark val="none"/>
        <c:tickLblPos val="none"/>
        <c:crossAx val="34377088"/>
        <c:crosses val="autoZero"/>
        <c:auto val="1"/>
        <c:lblAlgn val="ctr"/>
        <c:lblOffset val="100"/>
        <c:noMultiLvlLbl val="0"/>
      </c:catAx>
      <c:valAx>
        <c:axId val="34377088"/>
        <c:scaling>
          <c:orientation val="minMax"/>
          <c:max val="7000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3755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 расходной части бюджета </a:t>
            </a:r>
            <a:r>
              <a:rPr lang="ru-RU" sz="12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Рогнединского</a:t>
            </a:r>
            <a:r>
              <a:rPr lang="ru-RU" sz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муниципального   района Брянской области за 2023 год 216 220,5</a:t>
            </a:r>
            <a:r>
              <a:rPr lang="ru-RU" sz="1200" baseline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тыс. руб</a:t>
            </a:r>
            <a:r>
              <a:rPr lang="ru-RU" sz="1200" baseline="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14121891549087137"/>
          <c:y val="3.0672920400148775E-2"/>
        </c:manualLayout>
      </c:layout>
      <c:overlay val="0"/>
      <c:spPr>
        <a:noFill/>
        <a:ln w="20457">
          <a:noFill/>
        </a:ln>
      </c:sp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6784563714068221"/>
          <c:y val="0.25687707786526687"/>
          <c:w val="0.56633684220271818"/>
          <c:h val="0.2571975005666505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  <c:explosion val="4"/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0"/>
              <c:layout>
                <c:manualLayout>
                  <c:x val="0.1983214827982076"/>
                  <c:y val="-4.8747227565681034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1</a:t>
                    </a:r>
                    <a:r>
                      <a:rPr lang="ru-RU" sz="14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 149,5</a:t>
                    </a:r>
                    <a:r>
                      <a:rPr lang="ru-RU" sz="140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 </a:t>
                    </a:r>
                    <a:r>
                      <a:rPr lang="ru-RU" sz="14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тыс. руб. (0,5%) </a:t>
                    </a:r>
                    <a:endParaRPr lang="ru-RU" sz="1400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1691007896937337"/>
                  <c:y val="3.4932195975503059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19 393,7тыс. руб. </a:t>
                    </a:r>
                  </a:p>
                  <a:p>
                    <a:r>
                      <a:rPr lang="ru-RU" sz="14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(9 %)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46166166722216E-2"/>
                  <c:y val="6.0211666237475835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14.3 тыс. руб. (%)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1969531332966253E-3"/>
                  <c:y val="5.160819480898228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106 177,4 тыс. руб.</a:t>
                    </a:r>
                  </a:p>
                  <a:p>
                    <a:r>
                      <a:rPr lang="ru-RU" sz="140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(49,1 %)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9861158830264484E-2"/>
                  <c:y val="5.0578740157480248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16 674,2 тыс. руб. (7,7%) </a:t>
                    </a:r>
                  </a:p>
                  <a:p>
                    <a:r>
                      <a:rPr lang="ru-RU" sz="140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 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3801780982918377"/>
                  <c:y val="7.773840769903762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3 472,3 </a:t>
                    </a:r>
                    <a:r>
                      <a:rPr lang="ru-RU" sz="14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тыс. руб. (1,6%) 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5644266577187683E-2"/>
                  <c:y val="-6.1249927092446775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29 553,9</a:t>
                    </a:r>
                  </a:p>
                  <a:p>
                    <a:r>
                      <a:rPr lang="ru-RU" sz="14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 тыс. руб. (13,7%) 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9395360895123067E-2"/>
                  <c:y val="-2.4081073199183435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29 471,8</a:t>
                    </a:r>
                  </a:p>
                  <a:p>
                    <a:r>
                      <a:rPr lang="ru-RU" sz="14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тыс. руб. (13,6%) 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0941376884049921E-2"/>
                  <c:y val="-8.8418552436241429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i="0" u="none" strike="noStrike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rPr>
                      <a:t>3 556,7 </a:t>
                    </a:r>
                    <a:r>
                      <a:rPr lang="ru-RU" sz="14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тыс. руб. (1,6%)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6 </a:t>
                    </a:r>
                    <a:r>
                      <a:rPr lang="en-US" smtClean="0"/>
                      <a:t>756,70</a:t>
                    </a:r>
                    <a:r>
                      <a:rPr lang="ru-RU" smtClean="0"/>
                      <a:t> тыс. руб.</a:t>
                    </a:r>
                  </a:p>
                  <a:p>
                    <a:r>
                      <a:rPr lang="ru-RU" smtClean="0"/>
                      <a:t>(3,1%)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0457">
                <a:noFill/>
              </a:ln>
            </c:spPr>
            <c:txPr>
              <a:bodyPr/>
              <a:lstStyle/>
              <a:p>
                <a:pPr>
                  <a:defRPr sz="1400"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>
                  <a:solidFill>
                    <a:sysClr val="windowText" lastClr="000000">
                      <a:lumMod val="65000"/>
                      <a:lumOff val="35000"/>
                    </a:sys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Национальная оборона (1149,5 тыс.руб)</c:v>
                </c:pt>
                <c:pt idx="1">
                  <c:v>Национальная экономика (19 393,7 тыс.руб.)</c:v>
                </c:pt>
                <c:pt idx="2">
                  <c:v>Жилищно-коммунальное хозяйство (14,3 тыс.руб.)</c:v>
                </c:pt>
                <c:pt idx="3">
                  <c:v>Образование (106 177,4тыс.руб.)</c:v>
                </c:pt>
                <c:pt idx="4">
                  <c:v>Культура, кинемотография, средства массовой информации (16 674,2 тыс.руб.)</c:v>
                </c:pt>
                <c:pt idx="5">
                  <c:v>Физическая культура и спорт (3472,3 тыс.руб.)</c:v>
                </c:pt>
                <c:pt idx="6">
                  <c:v>Общегосударственные вопросы (29 553,9,0 тыс.руб.)</c:v>
                </c:pt>
                <c:pt idx="7">
                  <c:v>Социальная политика (29 471,8 тыс. руб.)</c:v>
                </c:pt>
                <c:pt idx="8">
                  <c:v>Национальная безопасность и правоохранительная деятельность (3 556,7 тыс. руб.)</c:v>
                </c:pt>
                <c:pt idx="9">
                  <c:v>Межбюдджетные трансферты (6 756,7 тыс. руб.)</c:v>
                </c:pt>
              </c:strCache>
            </c:strRef>
          </c:cat>
          <c:val>
            <c:numRef>
              <c:f>Лист1!$B$2:$B$11</c:f>
              <c:numCache>
                <c:formatCode>#,##0.00</c:formatCode>
                <c:ptCount val="10"/>
                <c:pt idx="0">
                  <c:v>1149.5</c:v>
                </c:pt>
                <c:pt idx="1">
                  <c:v>19393.7</c:v>
                </c:pt>
                <c:pt idx="2">
                  <c:v>14.3</c:v>
                </c:pt>
                <c:pt idx="3">
                  <c:v>106177.4</c:v>
                </c:pt>
                <c:pt idx="4">
                  <c:v>16674.2</c:v>
                </c:pt>
                <c:pt idx="5">
                  <c:v>3472.3</c:v>
                </c:pt>
                <c:pt idx="6">
                  <c:v>29553.9</c:v>
                </c:pt>
                <c:pt idx="7">
                  <c:v>29471.8</c:v>
                </c:pt>
                <c:pt idx="8">
                  <c:v>3556.7</c:v>
                </c:pt>
                <c:pt idx="9">
                  <c:v>6756.7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0457">
          <a:noFill/>
        </a:ln>
      </c:spPr>
    </c:plotArea>
    <c:legend>
      <c:legendPos val="b"/>
      <c:layout>
        <c:manualLayout>
          <c:xMode val="edge"/>
          <c:yMode val="edge"/>
          <c:x val="0"/>
          <c:y val="0.57313283756197142"/>
          <c:w val="0.98344975558271308"/>
          <c:h val="0.42686716243802858"/>
        </c:manualLayout>
      </c:layout>
      <c:overlay val="0"/>
      <c:spPr>
        <a:ln>
          <a:solidFill>
            <a:sysClr val="window" lastClr="FFFFFF"/>
          </a:solidFill>
        </a:ln>
      </c:spPr>
      <c:txPr>
        <a:bodyPr/>
        <a:lstStyle/>
        <a:p>
          <a:pPr>
            <a:defRPr sz="1000">
              <a:solidFill>
                <a:schemeClr val="tx1">
                  <a:lumMod val="95000"/>
                  <a:lumOff val="5000"/>
                </a:schemeClr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solidFill>
            <a:schemeClr val="bg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0,6</a:t>
            </a:r>
            <a:endParaRPr lang="ru-RU" dirty="0"/>
          </a:p>
        </c:rich>
      </c:tx>
      <c:layout>
        <c:manualLayout>
          <c:xMode val="edge"/>
          <c:yMode val="edge"/>
          <c:x val="0.28107247010790315"/>
          <c:y val="2.9460224163415042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Программная часть бюджета (214 867,3 тыс. руб.)</c:v>
                </c:pt>
                <c:pt idx="1">
                  <c:v>Непрограммная часть бюджета (1 353,2 тыс. руб.)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99.4</c:v>
                </c:pt>
                <c:pt idx="1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0.76147</cdr:x>
      <cdr:y>0.71429</cdr:y>
    </cdr:from>
    <cdr:to>
      <cdr:x>0.88073</cdr:x>
      <cdr:y>0.77922</cdr:y>
    </cdr:to>
    <cdr:sp macro="" textlink="">
      <cdr:nvSpPr>
        <cdr:cNvPr id="2" name="Блок-схема: альтернативный процесс 1"/>
        <cdr:cNvSpPr/>
      </cdr:nvSpPr>
      <cdr:spPr>
        <a:xfrm xmlns:a="http://schemas.openxmlformats.org/drawingml/2006/main">
          <a:off x="5976664" y="3960440"/>
          <a:ext cx="936104" cy="360040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>
            <a:defRPr/>
          </a:pPr>
          <a:endParaRPr lang="ru-RU" sz="2000" b="1" dirty="0" smtClean="0">
            <a:solidFill>
              <a:schemeClr val="tx1"/>
            </a:solidFill>
            <a:latin typeface="Calibri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CCBDCCC2-E9F1-4331-81FA-F07C5198CEA5}" type="datetimeFigureOut">
              <a:rPr lang="ru-RU" smtClean="0"/>
              <a:pPr/>
              <a:t>29.05.2024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4E104B7B-6E2A-4DAB-B873-4D0706CA0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76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C20A2-04D6-41F6-8606-CE2DB40BE983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937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C20A2-04D6-41F6-8606-CE2DB40BE983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918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C20A2-04D6-41F6-8606-CE2DB40BE983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918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507B-DB62-4B13-AD10-DF693513E683}" type="datetime1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A040-1690-4617-BAA2-42980B92B4D5}" type="datetime1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571B-C9B3-41E1-A897-CC55F31EF02A}" type="datetime1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F432-CFF4-4B41-BE00-77AB07081523}" type="datetime1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8487-9F74-4AE2-8D47-2CC24B19F7C8}" type="datetime1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AC65-07F4-4626-B16D-92432DBB2F8E}" type="datetime1">
              <a:rPr lang="ru-RU" smtClean="0"/>
              <a:pPr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F163-F892-4C0D-AE32-730EE85FEEE8}" type="datetime1">
              <a:rPr lang="ru-RU" smtClean="0"/>
              <a:pPr/>
              <a:t>29.05.2024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7B66-628A-42BA-B85C-2990A20D83F7}" type="datetime1">
              <a:rPr lang="ru-RU" smtClean="0"/>
              <a:pPr/>
              <a:t>29.05.2024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BC0C-9A7E-4CDE-89D4-13AB2C79D9FF}" type="datetime1">
              <a:rPr lang="ru-RU" smtClean="0"/>
              <a:pPr/>
              <a:t>29.05.2024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DC00-F66B-4F7F-9298-16B10BD0C402}" type="datetime1">
              <a:rPr lang="ru-RU" smtClean="0"/>
              <a:pPr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6EB6-61FF-409F-B146-58A5B6DFEA1F}" type="datetime1">
              <a:rPr lang="ru-RU" smtClean="0"/>
              <a:pPr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B0565-FD57-4EE6-8E88-34AA201C904B}" type="datetime1">
              <a:rPr lang="ru-RU" smtClean="0"/>
              <a:pPr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0" y="260648"/>
            <a:ext cx="9144000" cy="6597352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Aharoni" pitchFamily="2" charset="-79"/>
              </a:rPr>
              <a:t>БЮДЖЕТ ДЛЯ ГРАЖДАН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n-ea"/>
              <a:cs typeface="Aharoni" pitchFamily="2" charset="-79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на основе Решения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Рогнединского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районного Совета народных 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депутатов от  </a:t>
            </a:r>
            <a:r>
              <a:rPr kumimoji="0" lang="ru-RU" sz="3200" b="1" i="0" u="none" strike="noStrike" kern="1200" cap="none" spc="0" normalizeH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29 мая 2024 г № 6-324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«Об исполнении бюджета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Рогнединского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муниципального района Брянской области за 2023 год»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orokina\AppData\Local\Temp\Rar$DI00.173\Arrow_Blue_Right_clip_art_h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5157192"/>
            <a:ext cx="867960" cy="821669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1412776"/>
          <a:ext cx="5976664" cy="567063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976664"/>
              </a:tblGrid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Arial" pitchFamily="34" charset="0"/>
                          <a:cs typeface="Arial" pitchFamily="34" charset="0"/>
                        </a:rPr>
                        <a:t>Дотации</a:t>
                      </a:r>
                      <a:r>
                        <a:rPr lang="ru-RU" sz="2200" b="1" baseline="0" dirty="0" smtClean="0">
                          <a:latin typeface="Arial" pitchFamily="34" charset="0"/>
                          <a:cs typeface="Arial" pitchFamily="34" charset="0"/>
                        </a:rPr>
                        <a:t> на выравнивание бюджетной обеспеченности и поддержку мер сбалансированности бюджетов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Arial" pitchFamily="34" charset="0"/>
                          <a:cs typeface="Arial" pitchFamily="34" charset="0"/>
                        </a:rPr>
                        <a:t>Субвенции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Arial" pitchFamily="34" charset="0"/>
                          <a:cs typeface="Arial" pitchFamily="34" charset="0"/>
                        </a:rPr>
                        <a:t>Субсидии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latin typeface="Arial" pitchFamily="34" charset="0"/>
                          <a:cs typeface="Arial" pitchFamily="34" charset="0"/>
                        </a:rPr>
                        <a:t>Иные межбюджетные трансферты</a:t>
                      </a:r>
                    </a:p>
                    <a:p>
                      <a:pPr algn="ctr"/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Arial" pitchFamily="34" charset="0"/>
                          <a:cs typeface="Arial" pitchFamily="34" charset="0"/>
                        </a:rPr>
                        <a:t>Прочие</a:t>
                      </a:r>
                      <a:r>
                        <a:rPr lang="ru-RU" sz="2200" b="1" baseline="0" dirty="0" smtClean="0">
                          <a:latin typeface="Arial" pitchFamily="34" charset="0"/>
                          <a:cs typeface="Arial" pitchFamily="34" charset="0"/>
                        </a:rPr>
                        <a:t> безвозмездные поступления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2" descr="C:\Users\Sorokina\AppData\Local\Temp\Rar$DI00.173\Arrow_Blue_Right_clip_art_h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005064"/>
            <a:ext cx="867960" cy="821669"/>
          </a:xfrm>
          <a:prstGeom prst="rect">
            <a:avLst/>
          </a:prstGeom>
          <a:noFill/>
        </p:spPr>
      </p:pic>
      <p:pic>
        <p:nvPicPr>
          <p:cNvPr id="5" name="Picture 2" descr="C:\Users\Sorokina\AppData\Local\Temp\Rar$DI00.173\Arrow_Blue_Right_clip_art_h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852936"/>
            <a:ext cx="867960" cy="821669"/>
          </a:xfrm>
          <a:prstGeom prst="rect">
            <a:avLst/>
          </a:prstGeom>
          <a:noFill/>
        </p:spPr>
      </p:pic>
      <p:pic>
        <p:nvPicPr>
          <p:cNvPr id="6" name="Picture 2" descr="C:\Users\Sorokina\AppData\Local\Temp\Rar$DI00.173\Arrow_Blue_Right_clip_art_h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628800"/>
            <a:ext cx="867960" cy="821669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545759"/>
              </p:ext>
            </p:extLst>
          </p:nvPr>
        </p:nvGraphicFramePr>
        <p:xfrm>
          <a:off x="7092280" y="1412776"/>
          <a:ext cx="1857388" cy="567063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57388"/>
              </a:tblGrid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45829,0</a:t>
                      </a:r>
                    </a:p>
                    <a:p>
                      <a:pPr algn="ctr"/>
                      <a:r>
                        <a:rPr lang="ru-RU" sz="2000" baseline="0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103314,4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12609,7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6710,8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0,0</a:t>
                      </a:r>
                    </a:p>
                    <a:p>
                      <a:pPr algn="ctr"/>
                      <a:r>
                        <a:rPr lang="ru-RU" sz="1800" b="1" dirty="0" err="1" smtClean="0">
                          <a:latin typeface="Arial" pitchFamily="34" charset="0"/>
                          <a:cs typeface="Arial" pitchFamily="34" charset="0"/>
                        </a:rPr>
                        <a:t>тыс.руб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18864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Безвозмездные поступления 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в  бюджет </a:t>
            </a:r>
            <a:r>
              <a:rPr lang="ru-RU" sz="2000" b="1" kern="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рогнединского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муниципального  района в 202</a:t>
            </a:r>
            <a:r>
              <a:rPr lang="ru-RU" sz="2000" b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3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году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Исполнение  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бюджета </a:t>
            </a:r>
            <a:r>
              <a:rPr lang="ru-RU" sz="2000" b="1" kern="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Рогнединского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муниципального района по расходам в 2022 - 2023 годах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165834270"/>
              </p:ext>
            </p:extLst>
          </p:nvPr>
        </p:nvGraphicFramePr>
        <p:xfrm>
          <a:off x="971600" y="1268760"/>
          <a:ext cx="655272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Блок-схема: альтернативный процесс 8"/>
          <p:cNvSpPr/>
          <p:nvPr/>
        </p:nvSpPr>
        <p:spPr>
          <a:xfrm>
            <a:off x="899592" y="1196752"/>
            <a:ext cx="1368152" cy="504056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Times New Roman" pitchFamily="18" charset="0"/>
              </a:rPr>
              <a:t>тыс.руб.</a:t>
            </a: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2483768" y="5949280"/>
            <a:ext cx="1656184" cy="647527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2022 год</a:t>
            </a: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4932040" y="5949280"/>
            <a:ext cx="1800200" cy="647527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2023год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3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7792791"/>
              </p:ext>
            </p:extLst>
          </p:nvPr>
        </p:nvGraphicFramePr>
        <p:xfrm>
          <a:off x="0" y="116632"/>
          <a:ext cx="896448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2479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EE79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СТРУКТУРА РАСХОДОВ БЮДЖЕТА РОГНЕДИНСКОГО МУНИЦИПАЛЬНОГО РАЙОНА ПО ПРОГРАММНЫМ И НЕПРОГРАММНЫМ РАСХОДАМ БЮДЖЕТА ЗА 2023 ГОД</a:t>
            </a:r>
            <a:endParaRPr lang="ru-RU" sz="2000" dirty="0">
              <a:solidFill>
                <a:srgbClr val="EE79F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23260"/>
              </p:ext>
            </p:extLst>
          </p:nvPr>
        </p:nvGraphicFramePr>
        <p:xfrm>
          <a:off x="395536" y="1628800"/>
          <a:ext cx="8229600" cy="4741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361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3" y="116633"/>
            <a:ext cx="8064895" cy="432047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расходов МО </a:t>
            </a:r>
            <a:r>
              <a:rPr lang="ru-RU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Рогнединский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 за 2023год</a:t>
            </a:r>
            <a:endParaRPr lang="ru-RU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339581"/>
              </p:ext>
            </p:extLst>
          </p:nvPr>
        </p:nvGraphicFramePr>
        <p:xfrm>
          <a:off x="467544" y="620688"/>
          <a:ext cx="8280921" cy="5976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9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71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4836"/>
                <a:gridCol w="995978"/>
              </a:tblGrid>
              <a:tr h="12961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Утверждено бюджет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Рогнединского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района на 2023 год               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 за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год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85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102, 1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29 553,9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Функционирование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законодательных (представительных)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467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Функционирование местных администраций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780, 4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21242,0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89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Судебная система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5845,5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7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1997,8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8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1 149,5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1 149,5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9770583"/>
                  </a:ext>
                </a:extLst>
              </a:tr>
              <a:tr h="3085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1 149,5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1 149,5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667, 8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3556,7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Защита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 и территории от последствий чрезвычайных ситуаций природного и техногенного характера, пожарная безопасность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3 527,0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267,1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393,7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Общеэкономические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вопросы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Сельское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хозяйство и рыболовство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Водное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0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3" y="836712"/>
            <a:ext cx="7056784" cy="809387"/>
          </a:xfrm>
        </p:spPr>
        <p:txBody>
          <a:bodyPr>
            <a:normAutofit/>
          </a:bodyPr>
          <a:lstStyle/>
          <a:p>
            <a:pPr algn="ctr"/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717368"/>
              </p:ext>
            </p:extLst>
          </p:nvPr>
        </p:nvGraphicFramePr>
        <p:xfrm>
          <a:off x="1043608" y="404666"/>
          <a:ext cx="7992889" cy="6345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5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0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45081"/>
                <a:gridCol w="1017781"/>
              </a:tblGrid>
              <a:tr h="1584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Утверждено бюджет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Рогнединского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муниципального района на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год               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 за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год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Транспорт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036,4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036,4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Дорожное хозяйство (дорожные фонды)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878,3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Жилищное  хозяйство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4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области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охраны окружающей среды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8,0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417,4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9770583"/>
                  </a:ext>
                </a:extLst>
              </a:tr>
              <a:tr h="297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Дошкольное 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346,9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346,9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Общее 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Дополнительное 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Культура, кинематография, средства массовой информации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16 674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16 674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869, 9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29 471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Пенсионное обеспечение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1 665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Охрана семьи и детства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27 779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Другие вопросы в области социальной политики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6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3" y="836712"/>
            <a:ext cx="7056784" cy="809387"/>
          </a:xfrm>
        </p:spPr>
        <p:txBody>
          <a:bodyPr>
            <a:normAutofit/>
          </a:bodyPr>
          <a:lstStyle/>
          <a:p>
            <a:pPr algn="ctr"/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140664"/>
              </p:ext>
            </p:extLst>
          </p:nvPr>
        </p:nvGraphicFramePr>
        <p:xfrm>
          <a:off x="971601" y="404666"/>
          <a:ext cx="8064896" cy="4359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1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0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45081"/>
                <a:gridCol w="1017781"/>
              </a:tblGrid>
              <a:tr h="1584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Утверждено бюджет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Рогнединского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района на 2023 год               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 за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год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Физическая культуры и спорт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557,3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3 472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Физическая культура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Массовый спорт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62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 высших достижений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2 284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756,7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6 756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9770583"/>
                  </a:ext>
                </a:extLst>
              </a:tr>
              <a:tr h="3967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Дотации на выравнивание бюджетной обеспеченности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6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Иные дотации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425,3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6 425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 РАСХОДОВ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232 775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216 220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26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Содержимое 19"/>
          <p:cNvSpPr>
            <a:spLocks noGrp="1"/>
          </p:cNvSpPr>
          <p:nvPr>
            <p:ph idx="1"/>
          </p:nvPr>
        </p:nvSpPr>
        <p:spPr>
          <a:xfrm>
            <a:off x="571500" y="1071563"/>
            <a:ext cx="7286625" cy="4643437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4820" name="Заголовок 20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785813"/>
          </a:xfrm>
          <a:ln>
            <a:solidFill>
              <a:schemeClr val="accent4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НАШИ КОНТАКТЫ</a:t>
            </a:r>
          </a:p>
        </p:txBody>
      </p:sp>
      <p:sp>
        <p:nvSpPr>
          <p:cNvPr id="20" name="Пятиугольник 19"/>
          <p:cNvSpPr/>
          <p:nvPr/>
        </p:nvSpPr>
        <p:spPr>
          <a:xfrm>
            <a:off x="571500" y="1071563"/>
            <a:ext cx="7143750" cy="857250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Адрес финансового отдела  администрации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Рогнединского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района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71500" y="1857375"/>
            <a:ext cx="7143750" cy="7143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242770, Брянская область,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Рогнединский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район,</a:t>
            </a:r>
          </a:p>
          <a:p>
            <a:pPr algn="ctr">
              <a:defRPr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р.п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Рогнедино, ул. Ленина, д.29</a:t>
            </a:r>
          </a:p>
        </p:txBody>
      </p:sp>
      <p:sp>
        <p:nvSpPr>
          <p:cNvPr id="22" name="Пятиугольник 21"/>
          <p:cNvSpPr/>
          <p:nvPr/>
        </p:nvSpPr>
        <p:spPr>
          <a:xfrm>
            <a:off x="571500" y="2571750"/>
            <a:ext cx="7143750" cy="857250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Телефон:                                                 Электронная почта:</a:t>
            </a:r>
          </a:p>
        </p:txBody>
      </p:sp>
      <p:sp>
        <p:nvSpPr>
          <p:cNvPr id="23" name="Прямоугольник 22"/>
          <p:cNvSpPr/>
          <p:nvPr/>
        </p:nvSpPr>
        <p:spPr>
          <a:xfrm flipH="1">
            <a:off x="571500" y="4929188"/>
            <a:ext cx="7143750" cy="78581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Понедельник-четверг с 8-30 до 17-45</a:t>
            </a: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пятница с 8-30 до 16-30</a:t>
            </a: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Перерыв на обед с 13-00 до 14-00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71500" y="3357563"/>
            <a:ext cx="7143750" cy="7858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8(48331)2-12-30; 2-11-37; 2-19-82    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rogn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fo@mail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ru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ятиугольник 24"/>
          <p:cNvSpPr/>
          <p:nvPr/>
        </p:nvSpPr>
        <p:spPr>
          <a:xfrm>
            <a:off x="571500" y="4143375"/>
            <a:ext cx="7072313" cy="785813"/>
          </a:xfrm>
          <a:prstGeom prst="homePlate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Часы работы:</a:t>
            </a:r>
          </a:p>
        </p:txBody>
      </p:sp>
    </p:spTree>
    <p:extLst>
      <p:ext uri="{BB962C8B-B14F-4D97-AF65-F5344CB8AC3E}">
        <p14:creationId xmlns:p14="http://schemas.microsoft.com/office/powerpoint/2010/main" val="2664213349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2696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 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Отчет  об  исполнении  бюджета  содержит  данные  об исполнении  бюджета  по  доходам,  расходам  и  источникам  финансирования  дефицита  бюджета  в  соответствии  с бюджетной классификацией Российской Федерации. </a:t>
            </a:r>
          </a:p>
          <a:p>
            <a:pPr algn="just"/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Годовой  отчет  об  исполнении бюджета подлежит  рассмотрению собранием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Рогнединского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районного Совета народных депутатов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и утверждению решением Совета. </a:t>
            </a:r>
          </a:p>
          <a:p>
            <a:pPr algn="just">
              <a:buFont typeface="Wingdings" pitchFamily="2" charset="2"/>
              <a:buChar char="Ø"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В  отчете  об  исполнении  бюджета  указывается сколько и каких доходов поступило в бюджет за год и куда эти денежные средства были израсходованы. 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Что такое отчет об исполнении бюджета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Из чего складываются доходы бюджета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564904"/>
            <a:ext cx="3006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90872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Доходы бюджета – безвозмездные и безвозвратные поступления 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денежных средств в бюджет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504" y="1844824"/>
            <a:ext cx="2808312" cy="4752528"/>
          </a:xfrm>
          <a:prstGeom prst="roundRect">
            <a:avLst/>
          </a:prstGeom>
          <a:solidFill>
            <a:srgbClr val="43CEFF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/>
            <a:endParaRPr lang="ru-RU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Налоговые доходы </a:t>
            </a:r>
          </a:p>
          <a:p>
            <a:pPr algn="ctr"/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Поступления от уплаты налогов, установленных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Налоговым кодексом РФ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(налог на доходы физических лиц,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акцизы и др.) 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12160" y="1844824"/>
            <a:ext cx="2987824" cy="4752528"/>
          </a:xfrm>
          <a:prstGeom prst="roundRect">
            <a:avLst/>
          </a:prstGeom>
          <a:solidFill>
            <a:srgbClr val="43CEFF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/>
            <a:endParaRPr lang="ru-RU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Безвозмездные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поступления </a:t>
            </a:r>
          </a:p>
          <a:p>
            <a:pPr algn="ctr"/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Поступления от других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бюджетов бюджетной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системы, граждан и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организаций (межбюджетные поступления из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федерального и областного бюджетов в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виде дотаций, субвенций,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субсидий,  поступления от  юридических и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физических лиц, кроме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налоговых и неналоговых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доходов) 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59832" y="1844824"/>
            <a:ext cx="2808312" cy="4752528"/>
          </a:xfrm>
          <a:prstGeom prst="roundRect">
            <a:avLst/>
          </a:prstGeom>
          <a:solidFill>
            <a:srgbClr val="43CEFF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/>
            <a:endParaRPr lang="ru-RU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Неналоговые доходы </a:t>
            </a:r>
          </a:p>
          <a:p>
            <a:pPr algn="ctr"/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Поступления от уплаты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пошлин и сборов,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установленных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законодательством РФ,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доходы от использования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государственного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имущества, плата за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негативное воздействие на окружающую среду, 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штрафы за нарушение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законодательства и др.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Распределение расходов 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по основным функциям органов местного самоуправления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88913" y="1052736"/>
            <a:ext cx="877557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  <a:defRPr/>
            </a:pPr>
            <a:r>
              <a:rPr lang="ru-RU" b="1" dirty="0">
                <a:cs typeface="Times New Roman" pitchFamily="18" charset="0"/>
              </a:rPr>
              <a:t>Расходы бюджета </a:t>
            </a:r>
            <a:r>
              <a:rPr lang="ru-RU" dirty="0">
                <a:cs typeface="Times New Roman" pitchFamily="18" charset="0"/>
              </a:rPr>
              <a:t>– выплачиваемые из бюджета денежные средства, за исключением средств, являющихся источниками финансирования дефицита бюджета. 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ru-RU" dirty="0">
                <a:cs typeface="Times New Roman" pitchFamily="18" charset="0"/>
              </a:rPr>
              <a:t>Формирование расходов осуществляется в соответствии с расходными обязательствами, законодательно закрепленными за соответствующими уровнями бюджетов.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ru-RU" dirty="0">
                <a:cs typeface="Times New Roman" pitchFamily="18" charset="0"/>
              </a:rPr>
              <a:t>Расходы формируются по разделам (подразделам), по ведомствам, по муниципальным программам</a:t>
            </a:r>
            <a:r>
              <a:rPr lang="ru-RU" dirty="0" smtClean="0">
                <a:cs typeface="Times New Roman" pitchFamily="18" charset="0"/>
              </a:rPr>
              <a:t>.</a:t>
            </a:r>
          </a:p>
          <a:p>
            <a:pPr algn="ctr">
              <a:defRPr/>
            </a:pPr>
            <a:endParaRPr lang="ru-RU" sz="800" b="1" dirty="0" smtClean="0"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cs typeface="Times New Roman" pitchFamily="18" charset="0"/>
              </a:rPr>
              <a:t>НАПРАВЛЕНИЯ РАСХОДОВ БЮДЖЕТА </a:t>
            </a:r>
            <a:endParaRPr lang="ru-RU" sz="2000" dirty="0"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85786" y="4572008"/>
            <a:ext cx="8107264" cy="2071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Общегосударственные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вопросы</a:t>
            </a:r>
          </a:p>
          <a:p>
            <a:pPr algn="r">
              <a:defRPr/>
            </a:pP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безопасность и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правоохранительная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деятельность</a:t>
            </a: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экономика</a:t>
            </a: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Жилищно-коммунальное хозяйство</a:t>
            </a:r>
          </a:p>
          <a:p>
            <a:pPr algn="r">
              <a:defRPr/>
            </a:pP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Образование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Культура, кинематография</a:t>
            </a: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политика</a:t>
            </a: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Физическая культура и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спорт</a:t>
            </a:r>
          </a:p>
          <a:p>
            <a:pPr algn="r">
              <a:defRPr/>
            </a:pP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Межбюджетные 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трансферты</a:t>
            </a:r>
          </a:p>
        </p:txBody>
      </p:sp>
      <p:pic>
        <p:nvPicPr>
          <p:cNvPr id="1036" name="Picture 12" descr="C:\Users\Kolobova\Desktop\Безымянный.png"/>
          <p:cNvPicPr>
            <a:picLocks noChangeAspect="1" noChangeArrowheads="1"/>
          </p:cNvPicPr>
          <p:nvPr/>
        </p:nvPicPr>
        <p:blipFill>
          <a:blip r:embed="rId2" cstate="print"/>
          <a:srcRect l="90659" b="1108"/>
          <a:stretch>
            <a:fillRect/>
          </a:stretch>
        </p:blipFill>
        <p:spPr bwMode="auto">
          <a:xfrm>
            <a:off x="8072462" y="3714752"/>
            <a:ext cx="820588" cy="712100"/>
          </a:xfrm>
          <a:prstGeom prst="rect">
            <a:avLst/>
          </a:prstGeom>
          <a:noFill/>
        </p:spPr>
      </p:pic>
      <p:pic>
        <p:nvPicPr>
          <p:cNvPr id="8" name="Picture 12" descr="C:\Users\Kolobova\Desktop\Безымянный.png"/>
          <p:cNvPicPr>
            <a:picLocks noChangeAspect="1" noChangeArrowheads="1"/>
          </p:cNvPicPr>
          <p:nvPr/>
        </p:nvPicPr>
        <p:blipFill>
          <a:blip r:embed="rId2" cstate="print"/>
          <a:srcRect r="17869" b="792"/>
          <a:stretch>
            <a:fillRect/>
          </a:stretch>
        </p:blipFill>
        <p:spPr bwMode="auto">
          <a:xfrm>
            <a:off x="928662" y="3714752"/>
            <a:ext cx="7215206" cy="714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Прямоугольник 8"/>
          <p:cNvSpPr>
            <a:spLocks noChangeArrowheads="1"/>
          </p:cNvSpPr>
          <p:nvPr/>
        </p:nvSpPr>
        <p:spPr bwMode="auto">
          <a:xfrm>
            <a:off x="0" y="1052736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i="1" dirty="0">
                <a:latin typeface="+mj-lt"/>
                <a:cs typeface="Times New Roman" pitchFamily="18" charset="0"/>
              </a:rPr>
              <a:t>Сбалансированность бюджета по доходам и расходам </a:t>
            </a:r>
            <a:r>
              <a:rPr lang="ru-RU" b="1" i="1" dirty="0" smtClean="0">
                <a:latin typeface="+mj-lt"/>
                <a:cs typeface="Times New Roman" pitchFamily="18" charset="0"/>
              </a:rPr>
              <a:t>– </a:t>
            </a:r>
          </a:p>
          <a:p>
            <a:pPr algn="ctr">
              <a:defRPr/>
            </a:pPr>
            <a:r>
              <a:rPr lang="ru-RU" b="1" i="1" dirty="0" smtClean="0">
                <a:latin typeface="+mj-lt"/>
                <a:cs typeface="Times New Roman" pitchFamily="18" charset="0"/>
              </a:rPr>
              <a:t>основополагающее </a:t>
            </a:r>
            <a:r>
              <a:rPr lang="ru-RU" b="1" i="1" dirty="0">
                <a:latin typeface="+mj-lt"/>
                <a:cs typeface="Times New Roman" pitchFamily="18" charset="0"/>
              </a:rPr>
              <a:t>требование, предъявляемое к органам, составляющим и утверждающим </a:t>
            </a:r>
            <a:r>
              <a:rPr lang="ru-RU" b="1" i="1" dirty="0" smtClean="0">
                <a:latin typeface="+mj-lt"/>
                <a:cs typeface="Times New Roman" pitchFamily="18" charset="0"/>
              </a:rPr>
              <a:t>бюджет</a:t>
            </a:r>
            <a:endParaRPr lang="ru-RU" b="1" i="1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10" name="Object 8"/>
          <p:cNvGraphicFramePr>
            <a:graphicFrameLocks noGrp="1"/>
          </p:cNvGraphicFramePr>
          <p:nvPr/>
        </p:nvGraphicFramePr>
        <p:xfrm>
          <a:off x="5508104" y="1700808"/>
          <a:ext cx="2901504" cy="268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9552" y="4411663"/>
            <a:ext cx="41044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+mj-lt"/>
                <a:cs typeface="Times New Roman" pitchFamily="18" charset="0"/>
              </a:rPr>
              <a:t>ДЕФИЦИТ</a:t>
            </a:r>
          </a:p>
          <a:p>
            <a:pPr algn="ctr">
              <a:defRPr/>
            </a:pPr>
            <a:r>
              <a:rPr lang="ru-RU" dirty="0">
                <a:latin typeface="+mj-lt"/>
                <a:cs typeface="Times New Roman" pitchFamily="18" charset="0"/>
              </a:rPr>
              <a:t>В случае превышения расходов над доходами образуется дефицит бюджета</a:t>
            </a:r>
          </a:p>
          <a:p>
            <a:pPr algn="ctr">
              <a:defRPr/>
            </a:pPr>
            <a:r>
              <a:rPr lang="ru-RU" dirty="0">
                <a:latin typeface="+mj-lt"/>
                <a:cs typeface="Times New Roman" pitchFamily="18" charset="0"/>
              </a:rPr>
              <a:t>(необходимы источники покрытия дефицита, можно например использовать остатки средств или привлечь средства в долг)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4509120"/>
            <a:ext cx="38610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+mj-lt"/>
                <a:cs typeface="Times New Roman" pitchFamily="18" charset="0"/>
              </a:rPr>
              <a:t>ПРОФИЦИТ</a:t>
            </a:r>
          </a:p>
          <a:p>
            <a:pPr algn="ctr">
              <a:defRPr/>
            </a:pPr>
            <a:r>
              <a:rPr lang="ru-RU" dirty="0">
                <a:latin typeface="+mj-lt"/>
                <a:cs typeface="Times New Roman" pitchFamily="18" charset="0"/>
              </a:rPr>
              <a:t>В случае превышения доходов </a:t>
            </a:r>
          </a:p>
          <a:p>
            <a:pPr algn="ctr">
              <a:defRPr/>
            </a:pPr>
            <a:r>
              <a:rPr lang="ru-RU" dirty="0">
                <a:latin typeface="+mj-lt"/>
                <a:cs typeface="Times New Roman" pitchFamily="18" charset="0"/>
              </a:rPr>
              <a:t>над расходами образуется профицит  бюджета (можно накапливать резервы, погашать имеющиеся долги)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26064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Сбалансированность бюджета по доходам и расходам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graphicFrame>
        <p:nvGraphicFramePr>
          <p:cNvPr id="11" name="Object 8"/>
          <p:cNvGraphicFramePr>
            <a:graphicFrameLocks noGrp="1"/>
          </p:cNvGraphicFramePr>
          <p:nvPr/>
        </p:nvGraphicFramePr>
        <p:xfrm>
          <a:off x="971600" y="1700808"/>
          <a:ext cx="2901504" cy="268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871647143"/>
              </p:ext>
            </p:extLst>
          </p:nvPr>
        </p:nvGraphicFramePr>
        <p:xfrm>
          <a:off x="906016" y="620688"/>
          <a:ext cx="784887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64088" y="2132856"/>
            <a:ext cx="215900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364088" y="2924944"/>
            <a:ext cx="215900" cy="21590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5580408" y="1988666"/>
            <a:ext cx="3240064" cy="576064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+mj-lt"/>
                <a:cs typeface="Times New Roman" pitchFamily="18" charset="0"/>
              </a:rPr>
              <a:t>Уточненный годовой план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5580484" y="2853481"/>
            <a:ext cx="3023964" cy="360040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+mj-lt"/>
                <a:cs typeface="Times New Roman" pitchFamily="18" charset="0"/>
              </a:rPr>
              <a:t>Фактическое исполнение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899592" y="5877272"/>
            <a:ext cx="1152128" cy="360040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Доходы</a:t>
            </a: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2699792" y="5877272"/>
            <a:ext cx="1368152" cy="360040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Расходы</a:t>
            </a: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4572000" y="5805264"/>
            <a:ext cx="1512168" cy="692696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Дефицит/</a:t>
            </a:r>
            <a:r>
              <a:rPr lang="ru-RU" sz="20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Профицит</a:t>
            </a:r>
            <a:endParaRPr lang="ru-RU" sz="2000" b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6372200" y="5877272"/>
            <a:ext cx="2232248" cy="504056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2000" b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600162935"/>
              </p:ext>
            </p:extLst>
          </p:nvPr>
        </p:nvGraphicFramePr>
        <p:xfrm>
          <a:off x="395536" y="1268760"/>
          <a:ext cx="6792416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18864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Сколько доходов поступило в 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бюджет </a:t>
            </a:r>
            <a:r>
              <a:rPr lang="ru-RU" sz="2000" b="1" kern="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Рогнединского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муниципального района в 2022 - 2023 годах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23528" y="1052736"/>
            <a:ext cx="1368152" cy="504056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Times New Roman" pitchFamily="18" charset="0"/>
              </a:rPr>
              <a:t>тыс.руб.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506791" y="2421062"/>
            <a:ext cx="215900" cy="2159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506791" y="2995737"/>
            <a:ext cx="215900" cy="21590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723037" y="2276328"/>
            <a:ext cx="2420888" cy="576064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+mj-lt"/>
                <a:cs typeface="Times New Roman" pitchFamily="18" charset="0"/>
              </a:rPr>
              <a:t>Налоговые доходы</a:t>
            </a: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6723112" y="2923730"/>
            <a:ext cx="2420888" cy="504726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+mj-lt"/>
                <a:cs typeface="Times New Roman" pitchFamily="18" charset="0"/>
              </a:rPr>
              <a:t>Неналоговые доходы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516216" y="3573016"/>
            <a:ext cx="215900" cy="215900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6723037" y="3501008"/>
            <a:ext cx="2420888" cy="647527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+mj-lt"/>
                <a:cs typeface="Times New Roman" pitchFamily="18" charset="0"/>
              </a:rPr>
              <a:t>Безвозмездные поступления</a:t>
            </a:r>
          </a:p>
        </p:txBody>
      </p:sp>
      <p:sp>
        <p:nvSpPr>
          <p:cNvPr id="19" name="Блок-схема: альтернативный процесс 18"/>
          <p:cNvSpPr/>
          <p:nvPr/>
        </p:nvSpPr>
        <p:spPr>
          <a:xfrm>
            <a:off x="2267744" y="1340768"/>
            <a:ext cx="1656184" cy="647527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2022 год = 209655,3</a:t>
            </a:r>
          </a:p>
        </p:txBody>
      </p:sp>
      <p:sp>
        <p:nvSpPr>
          <p:cNvPr id="20" name="Блок-схема: альтернативный процесс 19"/>
          <p:cNvSpPr/>
          <p:nvPr/>
        </p:nvSpPr>
        <p:spPr>
          <a:xfrm>
            <a:off x="4716016" y="1052736"/>
            <a:ext cx="1800200" cy="647527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2023 год = 215827,4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Какие основные налоговые доходы поступали в  бюджет </a:t>
            </a:r>
            <a:r>
              <a:rPr lang="ru-RU" sz="2000" b="1" kern="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Рогнединского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муниципального района Брянской области</a:t>
            </a:r>
            <a:b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в 2022-2023 годах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932709"/>
              </p:ext>
            </p:extLst>
          </p:nvPr>
        </p:nvGraphicFramePr>
        <p:xfrm>
          <a:off x="214282" y="1857364"/>
          <a:ext cx="8784978" cy="4237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3860"/>
                <a:gridCol w="1285884"/>
                <a:gridCol w="1143008"/>
                <a:gridCol w="1143008"/>
                <a:gridCol w="1249218"/>
              </a:tblGrid>
              <a:tr h="91820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Прирост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2023г. к 2022г.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%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Прирост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2023 г. к 2022 г.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тыс.руб.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2860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ru-RU" sz="1900" b="0" i="1" dirty="0" smtClean="0">
                          <a:latin typeface="+mj-lt"/>
                          <a:cs typeface="Times New Roman" pitchFamily="18" charset="0"/>
                        </a:rPr>
                        <a:t>Налоговые доходы</a:t>
                      </a:r>
                      <a:r>
                        <a:rPr lang="ru-RU" sz="1900" b="0" i="1" baseline="0" dirty="0" smtClean="0">
                          <a:latin typeface="+mj-lt"/>
                          <a:cs typeface="Times New Roman" pitchFamily="18" charset="0"/>
                        </a:rPr>
                        <a:t> всего, из них:</a:t>
                      </a:r>
                      <a:endParaRPr lang="ru-RU" sz="1900" b="0" i="1" dirty="0" smtClean="0"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Arial" pitchFamily="34" charset="0"/>
                          <a:cs typeface="Arial" pitchFamily="34" charset="0"/>
                        </a:rPr>
                        <a:t>41612,5</a:t>
                      </a:r>
                      <a:endParaRPr lang="ru-RU" sz="16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Arial" pitchFamily="34" charset="0"/>
                          <a:cs typeface="Arial" pitchFamily="34" charset="0"/>
                        </a:rPr>
                        <a:t>44669,2</a:t>
                      </a:r>
                      <a:endParaRPr lang="ru-RU" sz="16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600" b="0" i="1" dirty="0" smtClean="0">
                          <a:latin typeface="Arial" pitchFamily="34" charset="0"/>
                          <a:cs typeface="Arial" pitchFamily="34" charset="0"/>
                        </a:rPr>
                        <a:t>7,3%</a:t>
                      </a:r>
                      <a:endParaRPr lang="ru-RU" sz="16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dirty="0" smtClean="0">
                          <a:latin typeface="Arial" pitchFamily="34" charset="0"/>
                          <a:cs typeface="Arial" pitchFamily="34" charset="0"/>
                        </a:rPr>
                        <a:t>3056,7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налог на доходы физических лиц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29174,6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35535,3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21,8%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6360,7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1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АКЦИЗЫ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7148,7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7255,8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1,5%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107,1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1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Налог на вмененный доход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-9,2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-16,4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-7,2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1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ЕСХН</a:t>
                      </a:r>
                    </a:p>
                  </a:txBody>
                  <a:tcPr marL="68580" marR="68580" marT="60960" marB="6096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4285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1321,7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-69,2%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-2963,3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Патент</a:t>
                      </a:r>
                    </a:p>
                  </a:txBody>
                  <a:tcPr marL="68580" marR="6858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680,2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243,6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-64,2%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-436,6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ГОСПОШЛИНА</a:t>
                      </a:r>
                    </a:p>
                  </a:txBody>
                  <a:tcPr marL="68580" marR="6858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333,2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329,2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-1,2%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-4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Какие основные неналоговые доходы поступали в  бюджет </a:t>
            </a:r>
            <a:r>
              <a:rPr lang="ru-RU" sz="2000" b="1" kern="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рогнединского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муниципального района в 2022-2023 годах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955102"/>
              </p:ext>
            </p:extLst>
          </p:nvPr>
        </p:nvGraphicFramePr>
        <p:xfrm>
          <a:off x="179510" y="1340769"/>
          <a:ext cx="8784978" cy="5407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50"/>
                <a:gridCol w="1368152"/>
                <a:gridCol w="1152128"/>
                <a:gridCol w="1152128"/>
                <a:gridCol w="1080120"/>
              </a:tblGrid>
              <a:tr h="100811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2022год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Прирост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2023 г. к 2022 г.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%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Прирост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2023 г. к 2022 г.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тыс.руб.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ru-RU" sz="1900" i="1" dirty="0" smtClean="0">
                          <a:latin typeface="+mj-lt"/>
                          <a:cs typeface="Times New Roman" pitchFamily="18" charset="0"/>
                        </a:rPr>
                        <a:t>Неналоговые доходы всего, из них: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4673,5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2694,3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-42,3%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-1979,2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021326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278,3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381,5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37,1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103,2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20936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532,2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499,9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-6,1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-32,3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95838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доходы от продажи земельных участков и имущества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3676,1</a:t>
                      </a:r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1680,7</a:t>
                      </a:r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-54,3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-1995,4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66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штрафы, санкции</a:t>
                      </a:r>
                    </a:p>
                  </a:txBody>
                  <a:tcPr marL="68580" marR="6858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181,3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127,1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-29,9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-54,2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734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плата за негативное воздействие на окружающую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 среду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5,6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5,1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-8,9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-0,5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прочие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неналоговые доходы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2562</TotalTime>
  <Words>1388</Words>
  <Application>Microsoft Office PowerPoint</Application>
  <PresentationFormat>Экран (4:3)</PresentationFormat>
  <Paragraphs>452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РАСХОДОВ БЮДЖЕТА РОГНЕДИНСКОГО МУНИЦИПАЛЬНОГО РАЙОНА ПО ПРОГРАММНЫМ И НЕПРОГРАММНЫМ РАСХОДАМ БЮДЖЕТА ЗА 2023 ГОД</vt:lpstr>
      <vt:lpstr>Исполнение расходов МО Рогнединский район за 2023год</vt:lpstr>
      <vt:lpstr>Презентация PowerPoint</vt:lpstr>
      <vt:lpstr>Презентация PowerPoint</vt:lpstr>
      <vt:lpstr>НАШИ 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Sorokina</dc:creator>
  <cp:lastModifiedBy>Наталья</cp:lastModifiedBy>
  <cp:revision>363</cp:revision>
  <dcterms:created xsi:type="dcterms:W3CDTF">2015-07-30T06:58:30Z</dcterms:created>
  <dcterms:modified xsi:type="dcterms:W3CDTF">2024-05-29T09:35:21Z</dcterms:modified>
</cp:coreProperties>
</file>